
<file path=[Content_Types].xml><?xml version="1.0" encoding="utf-8"?>
<Types xmlns="http://schemas.openxmlformats.org/package/2006/content-types">
  <Default Extension="avi" ContentType="video/x-msvideo"/>
  <Default Extension="jpeg" ContentType="image/jpeg"/>
  <Default Extension="jpg" ContentType="image/jpeg"/>
  <Default Extension="mkv" ContentType="video/unknown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256" r:id="rId2"/>
    <p:sldId id="617" r:id="rId3"/>
    <p:sldId id="281" r:id="rId4"/>
    <p:sldId id="608" r:id="rId5"/>
    <p:sldId id="577" r:id="rId6"/>
    <p:sldId id="276" r:id="rId7"/>
    <p:sldId id="287" r:id="rId8"/>
    <p:sldId id="286" r:id="rId9"/>
    <p:sldId id="565" r:id="rId10"/>
    <p:sldId id="284" r:id="rId11"/>
    <p:sldId id="591" r:id="rId12"/>
    <p:sldId id="283" r:id="rId13"/>
    <p:sldId id="282" r:id="rId14"/>
    <p:sldId id="579" r:id="rId15"/>
    <p:sldId id="311" r:id="rId16"/>
    <p:sldId id="296" r:id="rId17"/>
    <p:sldId id="300" r:id="rId18"/>
    <p:sldId id="592" r:id="rId19"/>
    <p:sldId id="567" r:id="rId20"/>
    <p:sldId id="594" r:id="rId21"/>
    <p:sldId id="297" r:id="rId22"/>
    <p:sldId id="613" r:id="rId23"/>
    <p:sldId id="295" r:id="rId24"/>
    <p:sldId id="568" r:id="rId25"/>
    <p:sldId id="302" r:id="rId26"/>
    <p:sldId id="578" r:id="rId27"/>
    <p:sldId id="595" r:id="rId28"/>
    <p:sldId id="596" r:id="rId29"/>
    <p:sldId id="597" r:id="rId30"/>
    <p:sldId id="598" r:id="rId31"/>
    <p:sldId id="599" r:id="rId32"/>
    <p:sldId id="600" r:id="rId33"/>
    <p:sldId id="601" r:id="rId34"/>
    <p:sldId id="602" r:id="rId35"/>
    <p:sldId id="605" r:id="rId36"/>
    <p:sldId id="606" r:id="rId37"/>
    <p:sldId id="607" r:id="rId38"/>
    <p:sldId id="307" r:id="rId39"/>
    <p:sldId id="570" r:id="rId40"/>
    <p:sldId id="571" r:id="rId41"/>
    <p:sldId id="306" r:id="rId42"/>
    <p:sldId id="563" r:id="rId43"/>
    <p:sldId id="561" r:id="rId44"/>
    <p:sldId id="615" r:id="rId45"/>
    <p:sldId id="559" r:id="rId46"/>
    <p:sldId id="544" r:id="rId47"/>
    <p:sldId id="545" r:id="rId48"/>
    <p:sldId id="263" r:id="rId4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996600"/>
    <a:srgbClr val="CC3300"/>
    <a:srgbClr val="FF9900"/>
    <a:srgbClr val="FFFF99"/>
    <a:srgbClr val="1CA1AF"/>
    <a:srgbClr val="0F4E95"/>
    <a:srgbClr val="9ECCAD"/>
    <a:srgbClr val="1575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845" y="8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Montserrat" panose="00000500000000000000" charset="0"/>
              <a:ea typeface="Montserrat" panose="00000500000000000000" charset="0"/>
              <a:cs typeface="Montserrat" panose="00000500000000000000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cs typeface="Montserrat" panose="00000500000000000000" charset="0"/>
              </a:rPr>
              <a:t>2024/10/15</a:t>
            </a:fld>
            <a:endParaRPr lang="zh-CN" altLang="en-US">
              <a:cs typeface="Montserrat" panose="00000500000000000000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Montserrat" panose="00000500000000000000" charset="0"/>
              <a:ea typeface="Montserrat" panose="00000500000000000000" charset="0"/>
              <a:cs typeface="Montserrat" panose="00000500000000000000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cs typeface="Montserrat" panose="00000500000000000000" charset="0"/>
              </a:rPr>
              <a:t>‹#›</a:t>
            </a:fld>
            <a:endParaRPr lang="zh-CN" altLang="en-US">
              <a:cs typeface="Montserrat" panose="0000050000000000000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518E9218-33AD-40B6-A535-B5EA4E7333ED}" type="datetimeFigureOut">
              <a:rPr lang="zh-CN" altLang="en-US" smtClean="0"/>
              <a:t>2024/10/15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46CEF922-48FC-4CB5-B3A7-4690BA70CB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 flipV="1">
            <a:off x="5213988" y="-164569"/>
            <a:ext cx="5895989" cy="8112919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41442" y="-1007442"/>
            <a:ext cx="4843116" cy="6858000"/>
          </a:xfrm>
          <a:prstGeom prst="rect">
            <a:avLst/>
          </a:prstGeom>
        </p:spPr>
      </p:pic>
      <p:sp>
        <p:nvSpPr>
          <p:cNvPr id="2" name="Дата 1">
            <a:extLst>
              <a:ext uri="{FF2B5EF4-FFF2-40B4-BE49-F238E27FC236}">
                <a16:creationId xmlns:a16="http://schemas.microsoft.com/office/drawing/2014/main" id="{586F6512-98F9-A112-9379-63CC71CD2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926D1661-E8A9-9CE2-D869-86B0A5313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BF34B08C-8C2C-2114-22BA-CE5F191BD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2030" y="6356350"/>
            <a:ext cx="501770" cy="365125"/>
          </a:xfrm>
          <a:solidFill>
            <a:schemeClr val="accent6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>
            <a:lvl1pPr algn="ctr">
              <a:defRPr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3A223CBB-0486-4462-986C-6582C1AFEA18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884" y="0"/>
            <a:ext cx="4843116" cy="6858000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84FA984-DAFA-FFA9-48A1-71D2B136B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3788" y="6356350"/>
            <a:ext cx="450011" cy="36512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>
            <a:lvl1pPr algn="ctr"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3A223CBB-0486-4462-986C-6582C1AFEA1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55744" y="818600"/>
            <a:ext cx="5083656" cy="699514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4843116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3" y="202368"/>
            <a:ext cx="1023459" cy="106282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3037" y="0"/>
            <a:ext cx="4978963" cy="6324629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 advTm="5000"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hyperlink" Target="http://vikchas.ru/" TargetMode="External"/><Relationship Id="rId4" Type="http://schemas.openxmlformats.org/officeDocument/2006/relationships/hyperlink" Target="mailto:u2007u@ya.ru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kv"/><Relationship Id="rId1" Type="http://schemas.microsoft.com/office/2007/relationships/media" Target="../media/media6.mkv"/><Relationship Id="rId4" Type="http://schemas.openxmlformats.org/officeDocument/2006/relationships/image" Target="../media/image22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160421" y="345513"/>
            <a:ext cx="11117179" cy="2782557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685800">
              <a:lnSpc>
                <a:spcPct val="110000"/>
              </a:lnSpc>
              <a:defRPr/>
            </a:pPr>
            <a:r>
              <a:rPr lang="ru-RU" altLang="zh-CN" sz="5400" b="1" dirty="0">
                <a:solidFill>
                  <a:srgbClr val="7030A0"/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Об экономике данных </a:t>
            </a:r>
            <a:endParaRPr lang="en-US" altLang="zh-CN" sz="5400" b="1" dirty="0">
              <a:solidFill>
                <a:srgbClr val="7030A0"/>
              </a:solidFill>
              <a:latin typeface="Montserrat" panose="00000500000000000000" charset="0"/>
              <a:ea typeface="Montserrat" panose="00000500000000000000" charset="0"/>
              <a:cs typeface="Montserrat" panose="00000500000000000000" charset="0"/>
              <a:sym typeface="Montserrat" panose="00000500000000000000" charset="0"/>
            </a:endParaRPr>
          </a:p>
          <a:p>
            <a:pPr algn="ctr" defTabSz="685800">
              <a:lnSpc>
                <a:spcPct val="110000"/>
              </a:lnSpc>
              <a:defRPr/>
            </a:pPr>
            <a:r>
              <a:rPr lang="ru-RU" altLang="zh-CN" sz="5400" b="1" dirty="0">
                <a:solidFill>
                  <a:srgbClr val="7030A0"/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и </a:t>
            </a:r>
            <a:endParaRPr lang="en-US" altLang="zh-CN" sz="5400" b="1" dirty="0">
              <a:solidFill>
                <a:srgbClr val="7030A0"/>
              </a:solidFill>
              <a:latin typeface="Montserrat" panose="00000500000000000000" charset="0"/>
              <a:ea typeface="Montserrat" panose="00000500000000000000" charset="0"/>
              <a:cs typeface="Montserrat" panose="00000500000000000000" charset="0"/>
              <a:sym typeface="Montserrat" panose="00000500000000000000" charset="0"/>
            </a:endParaRPr>
          </a:p>
          <a:p>
            <a:pPr algn="ctr" defTabSz="685800">
              <a:lnSpc>
                <a:spcPct val="110000"/>
              </a:lnSpc>
              <a:defRPr/>
            </a:pPr>
            <a:r>
              <a:rPr lang="ru-RU" altLang="zh-CN" sz="5400" b="1" dirty="0">
                <a:solidFill>
                  <a:srgbClr val="7030A0"/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искусственном</a:t>
            </a:r>
            <a:r>
              <a:rPr lang="en-US" altLang="zh-CN" sz="5400" b="1" dirty="0">
                <a:solidFill>
                  <a:srgbClr val="7030A0"/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 </a:t>
            </a:r>
            <a:r>
              <a:rPr lang="ru-RU" altLang="zh-CN" sz="5400" b="1" dirty="0">
                <a:solidFill>
                  <a:srgbClr val="7030A0"/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интеллекте</a:t>
            </a:r>
            <a:endParaRPr lang="en-US" altLang="zh-CN" sz="5400" b="1" dirty="0">
              <a:solidFill>
                <a:srgbClr val="7030A0"/>
              </a:solidFill>
              <a:latin typeface="Microsoft PhagsPa" panose="020B0502040204020203" pitchFamily="34" charset="0"/>
              <a:ea typeface="Montserrat" panose="00000500000000000000" charset="0"/>
              <a:cs typeface="Montserrat" panose="00000500000000000000" charset="0"/>
              <a:sym typeface="Montserrat" panose="00000500000000000000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307097" y="3266549"/>
            <a:ext cx="5208662" cy="2520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685800">
              <a:lnSpc>
                <a:spcPct val="114000"/>
              </a:lnSpc>
              <a:defRPr/>
            </a:pP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Часовских Виктор Петрович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Профессор, доктор технических наук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Уральского государственного экономического университета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en-US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 E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-</a:t>
            </a:r>
            <a:r>
              <a:rPr lang="ru-RU" altLang="zh-CN" sz="2000" dirty="0" err="1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mail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: 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  <a:hlinkClick r:id="rId4"/>
              </a:rPr>
              <a:t>u2007u@ya.ru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Мой сайт: 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  <a:hlinkClick r:id="rId5"/>
              </a:rPr>
              <a:t>http://vikchas.ru</a:t>
            </a: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000" dirty="0">
                <a:solidFill>
                  <a:srgbClr val="7030A0"/>
                </a:solidFill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Презентация на моём сайте </a:t>
            </a:r>
          </a:p>
        </p:txBody>
      </p:sp>
      <p:pic>
        <p:nvPicPr>
          <p:cNvPr id="34" name="bambo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500" out="5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466850" y="-1466850"/>
            <a:ext cx="609600" cy="6096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CE22397-7A09-7725-2C42-F3B65AC7904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9840" y="389744"/>
            <a:ext cx="835746" cy="111147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0">
        <p:split orient="vert"/>
      </p:transition>
    </mc:Choice>
    <mc:Fallback xmlns="">
      <p:transition spd="slow" advClick="0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 numSld="999" showWhenStopped="0">
                <p:cTn id="15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11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Новый проект">
            <a:hlinkClick r:id="" action="ppaction://media"/>
            <a:extLst>
              <a:ext uri="{FF2B5EF4-FFF2-40B4-BE49-F238E27FC236}">
                <a16:creationId xmlns:a16="http://schemas.microsoft.com/office/drawing/2014/main" id="{D2FF06E8-45C0-44C2-94A9-0EFCCDD026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3647" y="1167654"/>
            <a:ext cx="8489576" cy="4775386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65C7287-8CBA-46E0-AF89-AD6547CAB7F2}"/>
              </a:ext>
            </a:extLst>
          </p:cNvPr>
          <p:cNvSpPr/>
          <p:nvPr/>
        </p:nvSpPr>
        <p:spPr>
          <a:xfrm>
            <a:off x="1129553" y="264023"/>
            <a:ext cx="97356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Президент РФ Владимир Владимирович Путин о больших данных и экономике данных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05CB2DB9-E90B-4078-A11A-48B8E2766F27}"/>
              </a:ext>
            </a:extLst>
          </p:cNvPr>
          <p:cNvSpPr/>
          <p:nvPr/>
        </p:nvSpPr>
        <p:spPr>
          <a:xfrm>
            <a:off x="10612106" y="3059667"/>
            <a:ext cx="13260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13.07.202</a:t>
            </a: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88399A4-9F1F-1C55-9A91-300D55948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841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CC0DF85-E244-49D2-A417-816D32224028}"/>
              </a:ext>
            </a:extLst>
          </p:cNvPr>
          <p:cNvSpPr/>
          <p:nvPr/>
        </p:nvSpPr>
        <p:spPr>
          <a:xfrm>
            <a:off x="726140" y="530974"/>
            <a:ext cx="10542494" cy="5335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Указания нашего Президента: 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«Наша принципиальная задача – перевести всю экономику, социальную сферу, органы власти, работу органов власти на качественно новые принципы работы, внедрить управление на новых данных – на основе </a:t>
            </a: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больших данных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Всё, что связанно с данными, </a:t>
            </a: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большими данными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принимает </a:t>
            </a:r>
            <a:r>
              <a:rPr lang="ru-RU" sz="32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критически важное значение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Речь, по сути, идёт о системообразующей инфраструктуре для нашего дальнейшего развития, для будущего нашей экономики в целом.»  (сайт Президента РФ).</a:t>
            </a:r>
            <a:endParaRPr lang="ru-RU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963E5861-21F1-82D6-44C1-15952BF3D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6393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0338B11-CC20-49B6-A508-80ACF90ABE75}"/>
              </a:ext>
            </a:extLst>
          </p:cNvPr>
          <p:cNvSpPr/>
          <p:nvPr/>
        </p:nvSpPr>
        <p:spPr>
          <a:xfrm>
            <a:off x="802342" y="318407"/>
            <a:ext cx="10587316" cy="5708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Как определил  Президент РФ Национальный проект «Экономика данных» рассчитан до 2030 года.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проект  «Экономика данных»  включены следующие направления  (</a:t>
            </a: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определены 13 июля 2023 года Президентом РФ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):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450215" algn="ctr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Проект вступит в действие 01.01.25 г.</a:t>
            </a:r>
            <a:endParaRPr lang="ru-RU" sz="1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C12F1E-8F7D-4C19-AF4C-743612261242}"/>
              </a:ext>
            </a:extLst>
          </p:cNvPr>
          <p:cNvSpPr txBox="1"/>
          <p:nvPr/>
        </p:nvSpPr>
        <p:spPr>
          <a:xfrm>
            <a:off x="1559860" y="2438400"/>
            <a:ext cx="7736540" cy="2839111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Сбор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Передача данных и развитие систем связи.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Хранение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Безопасность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Стандарты и протоколы работы с данными.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Обработка и анализ данных, репозитории открытого кода.</a:t>
            </a:r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0B8D4BB1-D38D-16ED-F90C-4E32F289F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6861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Послание ФС ЭД-700 млр">
            <a:hlinkClick r:id="" action="ppaction://media"/>
            <a:extLst>
              <a:ext uri="{FF2B5EF4-FFF2-40B4-BE49-F238E27FC236}">
                <a16:creationId xmlns:a16="http://schemas.microsoft.com/office/drawing/2014/main" id="{5AC665C4-2022-4A26-87AF-4E61D59653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7153" y="1046071"/>
            <a:ext cx="9368118" cy="5269566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0C542DF1-A7B6-45E3-9967-FE27EB7F8FF8}"/>
              </a:ext>
            </a:extLst>
          </p:cNvPr>
          <p:cNvSpPr/>
          <p:nvPr/>
        </p:nvSpPr>
        <p:spPr>
          <a:xfrm>
            <a:off x="1344706" y="169440"/>
            <a:ext cx="1126160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Послание Президента Федеральному Собранию</a:t>
            </a:r>
            <a:endParaRPr lang="ru-RU" dirty="0">
              <a:solidFill>
                <a:prstClr val="black"/>
              </a:solidFill>
            </a:endParaRPr>
          </a:p>
          <a:p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800" b="0" i="0" dirty="0"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5570397B-3746-44B2-87BC-C4CC5B6A8A12}"/>
              </a:ext>
            </a:extLst>
          </p:cNvPr>
          <p:cNvSpPr/>
          <p:nvPr/>
        </p:nvSpPr>
        <p:spPr>
          <a:xfrm>
            <a:off x="10394468" y="2303040"/>
            <a:ext cx="16407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rgbClr val="FF0000"/>
                </a:solidFill>
                <a:latin typeface="ITCFranklinGothicW10-Bk 862339"/>
              </a:rPr>
              <a:t>29 февраля </a:t>
            </a:r>
          </a:p>
          <a:p>
            <a:pPr algn="ctr"/>
            <a:r>
              <a:rPr lang="ru-RU" dirty="0">
                <a:solidFill>
                  <a:srgbClr val="FF0000"/>
                </a:solidFill>
                <a:latin typeface="ITCFranklinGothicW10-Bk 862339"/>
              </a:rPr>
              <a:t>2024 года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87BB639-A3E9-D133-77B9-4C717AC52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029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C08A094-41B5-4875-8EA4-2F0D5368A699}"/>
              </a:ext>
            </a:extLst>
          </p:cNvPr>
          <p:cNvSpPr/>
          <p:nvPr/>
        </p:nvSpPr>
        <p:spPr>
          <a:xfrm>
            <a:off x="1344707" y="858584"/>
            <a:ext cx="9798423" cy="5140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Президент России Владимир Владимирович Путин в ходе послания Федеральному собранию 29 февраля 2024 г. заявил, что на реализацию нового нацпроекта «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Экономика данных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 будет направлено не менее 700 млрд рублей в ближайшие шесть лет.</a:t>
            </a:r>
            <a:endParaRPr lang="ru-RU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«Считаю, что к 2030 году нужно сформировать цифровые платформы во всех ключевых отраслях экономики и социальной сферы. Эти и другие комплексные задачи будут решать в рамках нового национального проекта «Экономика данных». Направим на его реализацию в предстоящие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шесть лет не менее 700 млрд рублей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», — заявил глава государства.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869A398-E84D-14EF-22B2-86A506F59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0908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C1347C4-48C4-46CF-9E36-7875B85483E9}"/>
              </a:ext>
            </a:extLst>
          </p:cNvPr>
          <p:cNvSpPr/>
          <p:nvPr/>
        </p:nvSpPr>
        <p:spPr>
          <a:xfrm>
            <a:off x="851648" y="174794"/>
            <a:ext cx="10730753" cy="5996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35000"/>
              </a:lnSpc>
            </a:pPr>
            <a:r>
              <a:rPr lang="ru-RU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Из приведенного о прогрессе в РФ до 2030 года (это наше будущее) наибольший интерес представляют </a:t>
            </a:r>
            <a:r>
              <a:rPr lang="ru-RU" sz="36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больший данные</a:t>
            </a:r>
            <a:r>
              <a:rPr lang="ru-RU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r>
              <a:rPr lang="ru-RU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и </a:t>
            </a:r>
            <a:r>
              <a:rPr lang="ru-RU" sz="36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интеллект.</a:t>
            </a:r>
            <a:endParaRPr lang="ru-RU" sz="3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5000"/>
              </a:lnSpc>
            </a:pPr>
            <a:r>
              <a:rPr lang="ru-RU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Примерно 80 лет назад  создали электронную вычислительную машину (ЭВМ). </a:t>
            </a:r>
          </a:p>
          <a:p>
            <a:pPr indent="450215" algn="just">
              <a:lnSpc>
                <a:spcPct val="135000"/>
              </a:lnSpc>
            </a:pPr>
            <a:r>
              <a:rPr lang="ru-RU" sz="3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Началось массовое производство ЭВМ и массовое внедрение во все сферы деятельности человека. </a:t>
            </a: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990ECA0B-405E-3389-70D6-F3C6AC82A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09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015A854-D41A-4523-93BA-780FC0C511D9}"/>
              </a:ext>
            </a:extLst>
          </p:cNvPr>
          <p:cNvSpPr/>
          <p:nvPr/>
        </p:nvSpPr>
        <p:spPr>
          <a:xfrm>
            <a:off x="549088" y="206110"/>
            <a:ext cx="11093823" cy="62149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ctr">
              <a:lnSpc>
                <a:spcPct val="130000"/>
              </a:lnSpc>
              <a:spcAft>
                <a:spcPts val="0"/>
              </a:spcAft>
            </a:pPr>
            <a:r>
              <a:rPr lang="ru-RU" sz="20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Любая ЭВМ создает на выходе данные и все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По данным компании </a:t>
            </a:r>
            <a:r>
              <a:rPr lang="en-US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artner (исследовательская компания, которая специализируется на изучении рынка информационных технологий, США) в настоящее время в мире работает: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персональных компьютеров более </a:t>
            </a:r>
            <a:r>
              <a:rPr lang="ru-RU" sz="2300" b="1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миллиардов;</a:t>
            </a:r>
            <a:endParaRPr lang="ru-RU" sz="2300" dirty="0"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мобильных устройств более </a:t>
            </a:r>
            <a:r>
              <a:rPr lang="ru-RU" sz="2300" b="1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миллиардов, ожидается к 2025 году 18,22 миллиарда;</a:t>
            </a:r>
            <a:endParaRPr lang="ru-RU" sz="2300" dirty="0"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общественно известных суперкомпьютеров около </a:t>
            </a:r>
            <a:r>
              <a:rPr lang="ru-RU" sz="2300" b="1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1000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ru-RU" sz="2300" dirty="0"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серверов, если считать по </a:t>
            </a:r>
            <a:r>
              <a:rPr lang="en-US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Р-адресам, (</a:t>
            </a:r>
            <a:r>
              <a:rPr lang="ru-RU" sz="12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для IPv4, полагая один сервер, один  </a:t>
            </a:r>
            <a:r>
              <a:rPr lang="en-US" sz="12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</a:t>
            </a:r>
            <a:r>
              <a:rPr lang="ru-RU" sz="12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-адрес</a:t>
            </a:r>
            <a:r>
              <a:rPr lang="ru-RU" sz="20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ru-RU" sz="12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2300" b="1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4,2</a:t>
            </a:r>
            <a:r>
              <a:rPr lang="ru-RU" sz="2300" dirty="0">
                <a:solidFill>
                  <a:srgbClr val="343136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миллиарда.</a:t>
            </a:r>
            <a:endParaRPr lang="ru-RU" sz="2300" dirty="0"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настоящее время десятки </a:t>
            </a:r>
            <a:r>
              <a:rPr lang="ru-RU" sz="23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миллиардов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3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ЭВМ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создают (оцените сами) сотни, или тысячи миллиардов данных. 	</a:t>
            </a:r>
          </a:p>
          <a:p>
            <a:pPr indent="450215" algn="just">
              <a:lnSpc>
                <a:spcPct val="13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Это конечно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данные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ну и что?   </a:t>
            </a:r>
            <a:endParaRPr lang="ru-RU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5A9456F-34D1-0DE2-96F8-1A2BC7547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608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FAAB5BD-9A74-42CF-BFB8-559327431478}"/>
              </a:ext>
            </a:extLst>
          </p:cNvPr>
          <p:cNvSpPr/>
          <p:nvPr/>
        </p:nvSpPr>
        <p:spPr>
          <a:xfrm>
            <a:off x="824752" y="1519746"/>
            <a:ext cx="10255623" cy="361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40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2021-м компания Samsung объявила о выпуске новых микросхем, в которых на </a:t>
            </a:r>
            <a:r>
              <a:rPr lang="ru-RU" sz="40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один квадратный миллиметр приходится примерно 300 миллионов транзисторов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Из доклада президента РАН академика Г.Я. Красникова на заседании президиума ДВО РАН 20 августа 2024 г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.).  </a:t>
            </a:r>
            <a:endParaRPr lang="ru-RU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DE3FF433-B35A-F76B-2EE9-A80C95500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2341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AB382D9-BE43-40C4-8070-2F78BCBFAEDB}"/>
              </a:ext>
            </a:extLst>
          </p:cNvPr>
          <p:cNvSpPr/>
          <p:nvPr/>
        </p:nvSpPr>
        <p:spPr>
          <a:xfrm>
            <a:off x="627528" y="197145"/>
            <a:ext cx="10936943" cy="58531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Мы считаем, что в </a:t>
            </a: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2035 году на одной микросхеме разместятся более трех триллионов транзисторов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Для иллюстрации я обычно привожу пример: в голове находятся 70 миллиардов </a:t>
            </a:r>
            <a:r>
              <a:rPr lang="ru-RU" sz="32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нейронов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а здесь в одной микросхеме - 3 триллиона транзисторов, что  открывает большие возможности перед искусственным интеллектом, в основе которого - цифровая модель нейронов», - констатировал Г. Красников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Применение новых микросхем повысит 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быстродействие ЭВМ в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тысячи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раз, что увеличит и поток больших данных. Их станет существенно больше.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B81A25CF-18B6-6BD3-F463-50AAFC167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7538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AC99437-42DC-4E1E-8E48-A932E8FE636F}"/>
              </a:ext>
            </a:extLst>
          </p:cNvPr>
          <p:cNvSpPr/>
          <p:nvPr/>
        </p:nvSpPr>
        <p:spPr>
          <a:xfrm>
            <a:off x="766481" y="910028"/>
            <a:ext cx="10497671" cy="48088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Мои замечания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мы нейрон головного мозга моделируем в цифровой форме, а в головном мозге все процессы образуют </a:t>
            </a:r>
            <a:r>
              <a:rPr lang="ru-RU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аналого – цифровую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составляющую. В нейроне идет непрерывный химизм и он определяет выход нейрона.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Сравнение  трех триллионов транзисторов и 70 миллиардов нейронов не корректно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b="1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Нейрон головного мозга и транзистор микросхемы не одно и тоже.</a:t>
            </a:r>
            <a:endParaRPr lang="ru-RU" sz="3200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E79CD32A-9C2B-1FF6-615E-BB49F81A3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1567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8B3A09A-8602-42BC-81EA-1FDB3002434C}"/>
              </a:ext>
            </a:extLst>
          </p:cNvPr>
          <p:cNvSpPr/>
          <p:nvPr/>
        </p:nvSpPr>
        <p:spPr>
          <a:xfrm>
            <a:off x="1116106" y="481884"/>
            <a:ext cx="9959788" cy="42607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Мои замечания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3200" i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квантовые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и </a:t>
            </a:r>
            <a:r>
              <a:rPr lang="ru-RU" sz="3200" i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фотонные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вычислительные машины   эффективны, где </a:t>
            </a:r>
            <a:r>
              <a:rPr lang="ru-RU" sz="3200" b="1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мало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данных, но </a:t>
            </a:r>
            <a:r>
              <a:rPr lang="ru-RU" sz="3200" b="1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много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вычислений, </a:t>
            </a:r>
            <a:r>
              <a:rPr lang="ru-RU" sz="3200" i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данные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они не обрабатывают, это новое дополнение к традиционной ЭВМ.</a:t>
            </a:r>
            <a:endParaRPr lang="ru-RU" sz="3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0612EF5-7A95-2735-3E20-6F0506DAD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0443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3A6F221-0102-460A-BE2F-1415C546B2F4}"/>
              </a:ext>
            </a:extLst>
          </p:cNvPr>
          <p:cNvSpPr/>
          <p:nvPr/>
        </p:nvSpPr>
        <p:spPr>
          <a:xfrm>
            <a:off x="842682" y="1473432"/>
            <a:ext cx="10614212" cy="5019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32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настоящее время использование больших данных не имеет законченных технологий сбора данных, хранения данных, обработки и анализа данных</a:t>
            </a:r>
            <a:r>
              <a:rPr lang="ru-RU" sz="3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новом национальном проекте «</a:t>
            </a:r>
            <a:r>
              <a:rPr lang="ru-RU" sz="32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Экономика данных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 эти проблемы должны быть решены, с учетом роста быстродействия ЭВМ.</a:t>
            </a:r>
            <a:endParaRPr lang="ru-RU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B44687C6-5E12-D0B8-74C6-024E71437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3690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Спутники">
            <a:hlinkClick r:id="" action="ppaction://media"/>
            <a:extLst>
              <a:ext uri="{FF2B5EF4-FFF2-40B4-BE49-F238E27FC236}">
                <a16:creationId xmlns:a16="http://schemas.microsoft.com/office/drawing/2014/main" id="{5F4A5873-3244-4CD3-B38C-3CF14C290D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4447" y="699247"/>
            <a:ext cx="9761570" cy="5490883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E0C75FA-3302-41B4-B431-EF38B9A12760}"/>
              </a:ext>
            </a:extLst>
          </p:cNvPr>
          <p:cNvSpPr/>
          <p:nvPr/>
        </p:nvSpPr>
        <p:spPr>
          <a:xfrm>
            <a:off x="215153" y="65312"/>
            <a:ext cx="1167204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sz="2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Послание Президента Федеральному Собранию о доступе к </a:t>
            </a:r>
            <a:r>
              <a:rPr lang="ru-RU" sz="2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большим данным</a:t>
            </a:r>
            <a:r>
              <a:rPr lang="ru-RU" sz="2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endParaRPr lang="ru-RU" sz="2600" dirty="0">
              <a:solidFill>
                <a:prstClr val="black"/>
              </a:solidFill>
            </a:endParaRPr>
          </a:p>
          <a:p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06BF25-5913-4D24-9029-76DFB056331E}"/>
              </a:ext>
            </a:extLst>
          </p:cNvPr>
          <p:cNvSpPr txBox="1"/>
          <p:nvPr/>
        </p:nvSpPr>
        <p:spPr>
          <a:xfrm>
            <a:off x="10148047" y="3236259"/>
            <a:ext cx="20439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>
                <a:solidFill>
                  <a:srgbClr val="FF0000"/>
                </a:solidFill>
              </a:rPr>
              <a:t>29 февраля</a:t>
            </a:r>
          </a:p>
          <a:p>
            <a:pPr algn="ctr"/>
            <a:r>
              <a:rPr lang="ru-RU" sz="2400" dirty="0">
                <a:solidFill>
                  <a:srgbClr val="FF0000"/>
                </a:solidFill>
              </a:rPr>
              <a:t>2024 года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6A9EB67-348A-3B61-A3B9-39C8C3A37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801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BF7EC82-15C3-430C-AAD9-3AFB43034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008" y="2201396"/>
            <a:ext cx="8932639" cy="44021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E3E730-A78C-4DFE-A90E-C1A7CFD9B21D}"/>
              </a:ext>
            </a:extLst>
          </p:cNvPr>
          <p:cNvSpPr txBox="1"/>
          <p:nvPr/>
        </p:nvSpPr>
        <p:spPr>
          <a:xfrm>
            <a:off x="1093694" y="145283"/>
            <a:ext cx="102018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dirty="0"/>
              <a:t>	«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горизонте текущего десятилетия нужно обеспечить доступ к высокоскоростному </a:t>
            </a:r>
            <a:r>
              <a:rPr lang="ru-RU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интернету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 всей территории России. Решим эту задачу в том числе за счет кратного наращивания нашей спутниковой группировки, направим на ее развитие </a:t>
            </a:r>
            <a:r>
              <a:rPr lang="ru-RU" sz="2400" b="1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116 млрд 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руб.»,— заявил Владимир Путин во время послания Федеральному собранию 2024 г. Новая технология больших данных и ИИ.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7FFD9A9-5B01-62B5-E577-B103194F1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9794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2F8D548-C45B-4093-91B2-58F314C5DE8E}"/>
              </a:ext>
            </a:extLst>
          </p:cNvPr>
          <p:cNvSpPr/>
          <p:nvPr/>
        </p:nvSpPr>
        <p:spPr>
          <a:xfrm>
            <a:off x="636495" y="1299396"/>
            <a:ext cx="10327340" cy="501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>
              <a:lnSpc>
                <a:spcPct val="107000"/>
              </a:lnSpc>
              <a:spcAft>
                <a:spcPts val="800"/>
              </a:spcAft>
            </a:pP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Объем данных, которые созданы и хранятся на мировом уровне, продолжает расти с каждым днем. </a:t>
            </a: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Ежедневно создается 2,5 эксабайта 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 эксабайт = миллиард гигабайт): </a:t>
            </a:r>
            <a:endParaRPr lang="ru-RU" sz="3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6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данные не являются заменой традиционных методов, скорее их нужно использовать как вспомогательный инструмент.</a:t>
            </a:r>
            <a:endParaRPr lang="ru-RU" sz="3600" dirty="0">
              <a:solidFill>
                <a:srgbClr val="9966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36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EF5C7B9-8ACA-6FDD-ABAD-70B1226EE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07185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25CE30-DD2F-4A78-B4BC-5730E6A10A1F}"/>
              </a:ext>
            </a:extLst>
          </p:cNvPr>
          <p:cNvSpPr txBox="1"/>
          <p:nvPr/>
        </p:nvSpPr>
        <p:spPr>
          <a:xfrm>
            <a:off x="412377" y="1494031"/>
            <a:ext cx="1136724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dirty="0"/>
              <a:t>	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Эффективным средством изучения и преобразования больших данных выступает </a:t>
            </a:r>
            <a:r>
              <a:rPr lang="ru-RU" sz="40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машинное обучение 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базовая информационная технология.</a:t>
            </a:r>
          </a:p>
          <a:p>
            <a:pPr algn="just"/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Машинное обучение это программа для ЭВМ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D1864F7D-C767-2335-6800-DD17312E9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3920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09C4963-403C-4399-ADE6-B0F7D9631596}"/>
              </a:ext>
            </a:extLst>
          </p:cNvPr>
          <p:cNvSpPr/>
          <p:nvPr/>
        </p:nvSpPr>
        <p:spPr>
          <a:xfrm>
            <a:off x="824753" y="57386"/>
            <a:ext cx="8937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Лауреатами Нобелевской премии по физике за 2024 год стали американский ученый </a:t>
            </a:r>
            <a:r>
              <a:rPr lang="ru-RU" sz="2000" b="1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Джон Хопфилд </a:t>
            </a:r>
            <a:r>
              <a:rPr lang="ru-RU" sz="2000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британско-канадский ученый </a:t>
            </a:r>
            <a:r>
              <a:rPr lang="ru-RU" sz="2000" b="1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Джеффри Хи</a:t>
            </a:r>
            <a:r>
              <a:rPr lang="ru-RU" b="1" dirty="0">
                <a:solidFill>
                  <a:srgbClr val="202736"/>
                </a:solidFill>
                <a:latin typeface="pr"/>
              </a:rPr>
              <a:t>н</a:t>
            </a:r>
            <a:r>
              <a:rPr lang="ru-RU" dirty="0">
                <a:solidFill>
                  <a:srgbClr val="202736"/>
                </a:solidFill>
                <a:latin typeface="pr"/>
              </a:rPr>
              <a:t>тон  </a:t>
            </a:r>
            <a:endParaRPr lang="ru-RU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FC4027C1-2032-4229-9A05-C7B462A6B93D}"/>
              </a:ext>
            </a:extLst>
          </p:cNvPr>
          <p:cNvSpPr/>
          <p:nvPr/>
        </p:nvSpPr>
        <p:spPr>
          <a:xfrm>
            <a:off x="7171765" y="1489038"/>
            <a:ext cx="4760259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200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</a:t>
            </a:r>
            <a:endParaRPr lang="ru-RU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AF6586E-D021-4D8E-A3B9-9446958725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1" y="965791"/>
            <a:ext cx="6160994" cy="3824065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2FE157D-B1D9-4626-BD3C-B357BC91CAC4}"/>
              </a:ext>
            </a:extLst>
          </p:cNvPr>
          <p:cNvSpPr/>
          <p:nvPr/>
        </p:nvSpPr>
        <p:spPr>
          <a:xfrm>
            <a:off x="6678707" y="765272"/>
            <a:ext cx="5253317" cy="3839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Впервые в истории Нобелевская премия была присуждена за откровенно математическое открытие, хоть, по словам представителей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NobelPRIZ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оно и было совершено «с использованием физики». Речь идет об алгоритмах, позволяющих научить нейросеть «мыслить» путем глубокого машинного обучения.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Премия по физике на самом деле является премией по математике! 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Альфред Нобель черным по белому завещал: «математикам не давать».  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Так что же представляют собой работы лауреатов?</a:t>
            </a:r>
            <a:endParaRPr lang="ru-RU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7D67EAA7-7F60-43ED-80DE-C6A2C5C545DD}"/>
              </a:ext>
            </a:extLst>
          </p:cNvPr>
          <p:cNvSpPr/>
          <p:nvPr/>
        </p:nvSpPr>
        <p:spPr>
          <a:xfrm>
            <a:off x="398929" y="4884254"/>
            <a:ext cx="11394141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</a:rPr>
              <a:t>Нейронная сеть </a:t>
            </a:r>
            <a:r>
              <a:rPr lang="ru-RU" b="1" dirty="0">
                <a:latin typeface="Times New Roman" panose="02020603050405020304" pitchFamily="18" charset="0"/>
                <a:ea typeface="Calibri" panose="020F0502020204030204" pitchFamily="34" charset="0"/>
              </a:rPr>
              <a:t>Хопфилда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</a:rPr>
              <a:t> (ее так назвали в честь ученого) — это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математическая 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</a:rPr>
              <a:t>модель. Джеффри </a:t>
            </a:r>
            <a:r>
              <a:rPr lang="ru-RU" b="1" dirty="0">
                <a:latin typeface="Times New Roman" panose="02020603050405020304" pitchFamily="18" charset="0"/>
                <a:ea typeface="Calibri" panose="020F0502020204030204" pitchFamily="34" charset="0"/>
              </a:rPr>
              <a:t>Хинто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</a:rPr>
              <a:t>н еще в 80-е годы прошлого века предложил «метод обратного распространения ошибки» - машинное обучение, т.е.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математика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</a:rPr>
              <a:t>. В 1957 году А.Н. Колмогоров и В.И. Арнольд доказали теорему о том, что любая непрерывная функция нескольких переменных может быть представлена в виде комбинации конечного числа функций меньшего числа переменных. 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Эта теорема стала математическим обоснованием для построения нейросетей, но они премию не получили. </a:t>
            </a:r>
          </a:p>
          <a:p>
            <a:endParaRPr lang="ru-RU" dirty="0"/>
          </a:p>
        </p:txBody>
      </p:sp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AAFC3242-93D7-F78D-3C13-68EF75418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92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2E38239-59ED-4475-AC17-0A27EBDF52AC}"/>
              </a:ext>
            </a:extLst>
          </p:cNvPr>
          <p:cNvSpPr/>
          <p:nvPr/>
        </p:nvSpPr>
        <p:spPr>
          <a:xfrm>
            <a:off x="968188" y="269791"/>
            <a:ext cx="1049767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28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Основные задачи машинного обучения:</a:t>
            </a:r>
          </a:p>
          <a:p>
            <a:pPr lvl="0" algn="just"/>
            <a:endParaRPr lang="ru-RU" sz="2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Регрессия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Предоставляет прогноз на основе выборки объектов с различными признаками.</a:t>
            </a: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Классификация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Выявляет категории объектов на основе имеющихся параметров.</a:t>
            </a: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Кластеризация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Разделяет данные на схожие категории по объединяющему признаку.</a:t>
            </a: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Идентификация</a:t>
            </a:r>
            <a:r>
              <a:rPr lang="ru-RU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Отделяет данные с заданными параметрами от остального массива данных.</a:t>
            </a: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Прогнозирование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Работает с объемами данных за определенный период и предсказывает на основе анализа их значение через заданный период времени.</a:t>
            </a:r>
          </a:p>
          <a:p>
            <a:pPr lvl="0" algn="just"/>
            <a:r>
              <a:rPr lang="ru-RU" sz="24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Извлечение новых свойств 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4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литературе называют знание</a:t>
            </a:r>
            <a:r>
              <a:rPr lang="ru-RU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 Исследует зависимости между рядом показателей одного и того же явления или события.</a:t>
            </a:r>
          </a:p>
          <a:p>
            <a:pPr lvl="0" algn="just"/>
            <a:r>
              <a:rPr lang="ru-RU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C1C50C0-895E-3559-F6AA-EDCB45D34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05800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112EF2-53EC-4C3B-9C14-D0B914ADEC24}"/>
              </a:ext>
            </a:extLst>
          </p:cNvPr>
          <p:cNvSpPr/>
          <p:nvPr/>
        </p:nvSpPr>
        <p:spPr>
          <a:xfrm>
            <a:off x="779929" y="1864275"/>
            <a:ext cx="1071282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8.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ru-RU" sz="2800" b="1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Машинное обучение 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характеризуется рядом особенностей. </a:t>
            </a:r>
          </a:p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Во-первых, для поиска вычислительной системой </a:t>
            </a:r>
            <a:r>
              <a:rPr lang="ru-RU" sz="2800" b="1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непредвзятого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решения требуется ввести </a:t>
            </a:r>
            <a:r>
              <a:rPr lang="ru-RU" sz="2800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репрезентативный, релевантный и корректно размеченный набор данных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Во-вторых, алгоритмы работы нейронных сетей крайне </a:t>
            </a:r>
            <a:r>
              <a:rPr lang="ru-RU" sz="2800" b="1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сложны для интерпретации 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и, следовательно, результаты их работы могут быть подвергнуты сомнению и </a:t>
            </a:r>
            <a:r>
              <a:rPr lang="ru-RU" sz="2800" b="1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отменен</a:t>
            </a:r>
            <a:r>
              <a:rPr lang="ru-RU" sz="2800" b="1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ы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человеком. 	</a:t>
            </a:r>
            <a:r>
              <a:rPr lang="ru-RU" sz="2800" dirty="0">
                <a:solidFill>
                  <a:srgbClr val="FF0000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Отсутствие понимания 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того, как искусственный интеллект достигает результатов, является одной из причин низкого уровня доверия к современным технологи</a:t>
            </a:r>
            <a:endParaRPr lang="ru-RU" sz="2800" dirty="0">
              <a:effectLst/>
              <a:highlight>
                <a:srgbClr val="FFFFCC"/>
              </a:highlight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40B16864-A1FB-4BE9-94F8-217510D79B1F}"/>
              </a:ext>
            </a:extLst>
          </p:cNvPr>
          <p:cNvSpPr/>
          <p:nvPr/>
        </p:nvSpPr>
        <p:spPr>
          <a:xfrm>
            <a:off x="1120588" y="265729"/>
            <a:ext cx="96012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Указ Президента Российской Федерации от 15.02.2024 № 124</a:t>
            </a:r>
          </a:p>
          <a:p>
            <a:pPr algn="just"/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 внесении изменений в Указ Президента Российской Федерации от 10 октября 2019 г. № 490 "О развитии искусственного интеллекта в Российской Федерации" и в Национальную стратегию, утвержденную этим Указом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F1EFE277-88A7-A730-AEA0-1F909D6DA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61290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6C401E2-3E10-42A6-BBD8-C27165000E1A}"/>
              </a:ext>
            </a:extLst>
          </p:cNvPr>
          <p:cNvSpPr/>
          <p:nvPr/>
        </p:nvSpPr>
        <p:spPr>
          <a:xfrm>
            <a:off x="1057835" y="495445"/>
            <a:ext cx="10192871" cy="551856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1500"/>
              </a:spcAft>
            </a:pPr>
            <a:r>
              <a:rPr lang="ru-RU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— это сложное понятие, для которого не существует однозначного определения, однако он используется специалистами в различных областях: писателями, журналистами, в бизнесе и науке. Разные специалисты вкладывают свой смысл в это понятие.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algn="just">
              <a:lnSpc>
                <a:spcPct val="107000"/>
              </a:lnSpc>
              <a:spcAft>
                <a:spcPts val="1500"/>
              </a:spcAft>
            </a:pP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В последнем издание фундаментального учебника 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Рассел, </a:t>
            </a:r>
            <a:r>
              <a:rPr lang="ru-RU" sz="32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Норвинг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«</a:t>
            </a:r>
            <a:r>
              <a:rPr lang="ru-RU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ИИ современный подход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(основной учебник университетов США, Европы, КНР) приведено </a:t>
            </a:r>
            <a:r>
              <a:rPr lang="ru-RU" sz="32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разных определений ИИ.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A1E16CC-0F80-541E-37D7-33D7A4D1A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8878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945D068-B226-4FB5-AE5D-6B9425E3C2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512524"/>
            <a:ext cx="3480476" cy="511884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1C33020-78B3-4AC4-BB75-55C06A6191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25" t="9474" r="5731" b="6208"/>
          <a:stretch/>
        </p:blipFill>
        <p:spPr>
          <a:xfrm>
            <a:off x="1759131" y="512524"/>
            <a:ext cx="5364480" cy="5381897"/>
          </a:xfrm>
          <a:prstGeom prst="rect">
            <a:avLst/>
          </a:prstGeom>
        </p:spPr>
      </p:pic>
      <p:sp>
        <p:nvSpPr>
          <p:cNvPr id="2" name="Номер слайда 4">
            <a:extLst>
              <a:ext uri="{FF2B5EF4-FFF2-40B4-BE49-F238E27FC236}">
                <a16:creationId xmlns:a16="http://schemas.microsoft.com/office/drawing/2014/main" id="{644DFF07-DCDA-9C46-0B7F-5CEDD3AD992E}"/>
              </a:ext>
            </a:extLst>
          </p:cNvPr>
          <p:cNvSpPr txBox="1">
            <a:spLocks/>
          </p:cNvSpPr>
          <p:nvPr/>
        </p:nvSpPr>
        <p:spPr>
          <a:xfrm>
            <a:off x="10903788" y="6356350"/>
            <a:ext cx="495732" cy="36512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22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2676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01C6D4-1DAE-4F97-A78C-66CE1286D0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05" y="1913965"/>
            <a:ext cx="3293624" cy="46661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46F751-F7D6-4429-AD0B-54AADB294179}"/>
              </a:ext>
            </a:extLst>
          </p:cNvPr>
          <p:cNvSpPr txBox="1"/>
          <p:nvPr/>
        </p:nvSpPr>
        <p:spPr>
          <a:xfrm>
            <a:off x="3889819" y="0"/>
            <a:ext cx="800548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44500" algn="just"/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Участвовали выдающие учёные по ИИ, теории систем и алгебраической биологии.</a:t>
            </a:r>
          </a:p>
          <a:p>
            <a:pPr indent="444500" algn="just"/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Докладов - 114. В них приводились определения ИИ - </a:t>
            </a:r>
            <a:r>
              <a:rPr lang="ru-RU" sz="23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 естественного – </a:t>
            </a:r>
            <a:r>
              <a:rPr lang="ru-RU" sz="23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Это новые определения и они дополняют </a:t>
            </a:r>
            <a:r>
              <a:rPr lang="ru-RU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из фундаментального учебника по ИИ.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F4344-9C74-423A-AA64-19A7A0DA5745}"/>
              </a:ext>
            </a:extLst>
          </p:cNvPr>
          <p:cNvSpPr txBox="1"/>
          <p:nvPr/>
        </p:nvSpPr>
        <p:spPr>
          <a:xfrm>
            <a:off x="45108" y="192360"/>
            <a:ext cx="38926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26 по 30 августа 2024 г.   В Москве прошел ВСЕМИРНЫЙ КОНГРЕС  </a:t>
            </a:r>
          </a:p>
          <a:p>
            <a:pPr algn="ctr"/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 ИИ</a:t>
            </a:r>
          </a:p>
          <a:p>
            <a:pPr algn="ctr"/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«СОЗНАНИЕ 2024».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5651F7-C15D-4B87-B4E2-31DD4CE9E315}"/>
              </a:ext>
            </a:extLst>
          </p:cNvPr>
          <p:cNvSpPr txBox="1"/>
          <p:nvPr/>
        </p:nvSpPr>
        <p:spPr>
          <a:xfrm flipH="1">
            <a:off x="4033538" y="1913965"/>
            <a:ext cx="7813857" cy="4524315"/>
          </a:xfrm>
          <a:prstGeom prst="rect">
            <a:avLst/>
          </a:prstGeom>
          <a:solidFill>
            <a:srgbClr val="FFFFCC"/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 это инструмент целеисполнения.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это материальная система, которая обладает информацией и обрабатывает её.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в какой бы форме и на каком бы уровне развития он ни находился, предназначен для решения проблем, что является лишь второстепенной задачей для человеческого интеллекта.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упрощённая часть естественного  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 человека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сознание, мышление, память и прогнозирование.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711D254-3CF6-024D-F994-64C0D53F4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4723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360810A-765A-4F62-9791-03B8864E8E8F}"/>
              </a:ext>
            </a:extLst>
          </p:cNvPr>
          <p:cNvSpPr/>
          <p:nvPr/>
        </p:nvSpPr>
        <p:spPr>
          <a:xfrm>
            <a:off x="986125" y="2253607"/>
            <a:ext cx="1021975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 Эммануила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Канта 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интеллектуальный, интеллект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созерцание, рассудок и разум</a:t>
            </a:r>
          </a:p>
          <a:p>
            <a:pPr algn="ctr"/>
            <a:endParaRPr lang="ru-RU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 Георга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Гегеля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 созерцание, представление и мышление.</a:t>
            </a:r>
          </a:p>
          <a:p>
            <a:pPr algn="ctr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59F0FD6-0AD3-49AF-953D-930DFC8AE3FC}"/>
              </a:ext>
            </a:extLst>
          </p:cNvPr>
          <p:cNvSpPr/>
          <p:nvPr/>
        </p:nvSpPr>
        <p:spPr>
          <a:xfrm>
            <a:off x="1219215" y="438834"/>
            <a:ext cx="10040441" cy="7425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Приведу определения не математиков и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а философов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0E035C1-DF15-3771-FD49-8409F2F38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43944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FEBD50AF-1DE9-497B-851F-F95F49420906}"/>
              </a:ext>
            </a:extLst>
          </p:cNvPr>
          <p:cNvSpPr/>
          <p:nvPr/>
        </p:nvSpPr>
        <p:spPr>
          <a:xfrm>
            <a:off x="681318" y="503086"/>
            <a:ext cx="10829364" cy="5511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580" algn="just">
              <a:spcAft>
                <a:spcPts val="500"/>
              </a:spcAft>
            </a:pPr>
            <a:r>
              <a:rPr lang="ru-RU" sz="4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Компьютерные программы, которые сегодня относят к классу интеллектуальных, никакого отношения к ИИ не имеют, они образуют </a:t>
            </a:r>
            <a:r>
              <a:rPr lang="ru-RU" sz="4000" b="1" u="sng" dirty="0">
                <a:solidFill>
                  <a:srgbClr val="ED7D3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технологии</a:t>
            </a:r>
            <a:r>
              <a:rPr lang="ru-RU" sz="4000" u="sng" dirty="0">
                <a:solidFill>
                  <a:srgbClr val="ED7D3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ИИ</a:t>
            </a:r>
            <a:r>
              <a:rPr lang="ru-RU" sz="4000" b="1" u="sng" dirty="0">
                <a:solidFill>
                  <a:srgbClr val="ED7D3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 indent="449580" algn="just">
              <a:spcAft>
                <a:spcPts val="800"/>
              </a:spcAft>
            </a:pPr>
            <a:r>
              <a:rPr lang="ru-RU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Современные технологии ИИ образуют то, что принято называть </a:t>
            </a:r>
            <a:r>
              <a:rPr lang="ru-RU" sz="32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32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слабый искусственный интеллект</a:t>
            </a:r>
            <a:r>
              <a:rPr lang="ru-RU" sz="32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.»</a:t>
            </a:r>
            <a:r>
              <a:rPr lang="ru-RU" sz="32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32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В настоящее время стало понятным, что будущее за</a:t>
            </a:r>
          </a:p>
          <a:p>
            <a:pPr lvl="0" algn="just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</a:t>
            </a:r>
            <a:r>
              <a:rPr lang="ru-RU" sz="4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сильным искусственным интеллектом</a:t>
            </a:r>
            <a:r>
              <a:rPr lang="ru-RU" sz="3200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 </a:t>
            </a:r>
            <a:r>
              <a:rPr lang="ru-RU" sz="3200" i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технологиями которых пока еще нет.</a:t>
            </a:r>
            <a:endParaRPr lang="ru-RU" sz="3200" i="1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0711FE7-293D-5671-1CC7-BB2F08A10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68608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ИИ новый указ генеративный ИИ ">
            <a:hlinkClick r:id="" action="ppaction://media"/>
            <a:extLst>
              <a:ext uri="{FF2B5EF4-FFF2-40B4-BE49-F238E27FC236}">
                <a16:creationId xmlns:a16="http://schemas.microsoft.com/office/drawing/2014/main" id="{32CB17BB-9E5E-487B-AC06-E07A0523C0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5106" y="970990"/>
            <a:ext cx="9135035" cy="5138457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9325B688-B1BF-4E77-BDBC-E8626C7CA93B}"/>
              </a:ext>
            </a:extLst>
          </p:cNvPr>
          <p:cNvSpPr/>
          <p:nvPr/>
        </p:nvSpPr>
        <p:spPr>
          <a:xfrm>
            <a:off x="2151437" y="173179"/>
            <a:ext cx="75596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Послание Президента Федеральному Собранию</a:t>
            </a:r>
            <a:endParaRPr lang="ru-RU" sz="2800" dirty="0">
              <a:solidFill>
                <a:prstClr val="black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3AB8F-4BD4-447C-AE8F-4A51A50F3206}"/>
              </a:ext>
            </a:extLst>
          </p:cNvPr>
          <p:cNvSpPr txBox="1"/>
          <p:nvPr/>
        </p:nvSpPr>
        <p:spPr>
          <a:xfrm>
            <a:off x="10273553" y="3155576"/>
            <a:ext cx="1670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400" dirty="0">
                <a:solidFill>
                  <a:srgbClr val="FF0000"/>
                </a:solidFill>
              </a:rPr>
              <a:t>29 февраля</a:t>
            </a:r>
          </a:p>
          <a:p>
            <a:pPr algn="ctr"/>
            <a:r>
              <a:rPr lang="ru-RU" sz="2400" dirty="0">
                <a:solidFill>
                  <a:srgbClr val="FF0000"/>
                </a:solidFill>
              </a:rPr>
              <a:t>2024 года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3321116-79BA-16FF-E4DD-68BCBA526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376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2574411-D2CA-4CBC-9B58-65871F633D37}"/>
              </a:ext>
            </a:extLst>
          </p:cNvPr>
          <p:cNvSpPr/>
          <p:nvPr/>
        </p:nvSpPr>
        <p:spPr>
          <a:xfrm>
            <a:off x="1075765" y="681841"/>
            <a:ext cx="9897035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- комплекс технологических решений, позволяющий имитировать когнитивные функции человека (включая поиск решений без заранее заданного алгоритма) и получать при выполнении конкретных задач результаты, сопоставимые с результатами интеллектуальной деятельности человека или превосходящие их. </a:t>
            </a:r>
          </a:p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Комплекс технологических решений включает в себя информационно-коммуникационную инфраструктуру, </a:t>
            </a:r>
            <a:r>
              <a:rPr lang="ru-RU" sz="3600" b="1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программное обеспечение 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(в том числе в котором используются </a:t>
            </a:r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методы машинного обучения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), процессы и сервисы по обработке данных и поиску решений; (</a:t>
            </a:r>
            <a:r>
              <a:rPr lang="ru-RU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редакции Указа Президента Российской Федерации от 15.02.2024 № 124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ru-RU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92406BF-751F-212F-7155-E951ACC78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06077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088502A-3F36-4587-8C0F-FACFAA788E11}"/>
              </a:ext>
            </a:extLst>
          </p:cNvPr>
          <p:cNvSpPr/>
          <p:nvPr/>
        </p:nvSpPr>
        <p:spPr>
          <a:xfrm>
            <a:off x="654423" y="1212067"/>
            <a:ext cx="10883153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dirty="0">
                <a:solidFill>
                  <a:srgbClr val="020C22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	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Технологии искусственного интеллекта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- совокупность технологий, включающая в себя </a:t>
            </a:r>
          </a:p>
          <a:p>
            <a:pPr lvl="2" algn="just"/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компьютерное зрение, </a:t>
            </a:r>
          </a:p>
          <a:p>
            <a:pPr lvl="2" algn="just"/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обработку естественного языка, </a:t>
            </a:r>
          </a:p>
          <a:p>
            <a:pPr lvl="2" algn="just"/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распознавание и синтез речи, </a:t>
            </a:r>
          </a:p>
          <a:p>
            <a:pPr lvl="2" algn="just"/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интеллектуальную поддержку принятия решений </a:t>
            </a:r>
          </a:p>
          <a:p>
            <a:pPr lvl="2" algn="just"/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 перспективные методы искусственного интеллекта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; </a:t>
            </a:r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ru-RU" sz="20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редакции          	Указа Президента Российской Федерации от 15.02.2024 № 124)</a:t>
            </a:r>
            <a:endParaRPr lang="ru-RU" sz="2000" dirty="0">
              <a:highlight>
                <a:srgbClr val="FFFFCC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0971BA5-BBF2-D9EC-A1A3-100342793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31578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4E78D06-966D-40C1-8C56-18BD29E2CD3B}"/>
              </a:ext>
            </a:extLst>
          </p:cNvPr>
          <p:cNvSpPr/>
          <p:nvPr/>
        </p:nvSpPr>
        <p:spPr>
          <a:xfrm>
            <a:off x="1093694" y="1351508"/>
            <a:ext cx="952051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ru-RU" sz="36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Перспективные методы искусственного интеллекта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- методы, направленные на создание принципиально новой научно-технической продукции, в том числе в целях </a:t>
            </a:r>
            <a:r>
              <a:rPr lang="ru-RU" sz="3600" b="1" i="1" u="sng" dirty="0">
                <a:solidFill>
                  <a:srgbClr val="00B05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разработки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универсального (</a:t>
            </a:r>
            <a:r>
              <a:rPr lang="ru-RU" sz="36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сильного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искусственного интеллекта.   </a:t>
            </a:r>
          </a:p>
          <a:p>
            <a:pPr algn="just"/>
            <a:r>
              <a:rPr lang="ru-RU" sz="28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ru-RU" sz="20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редакции          	Указа Президента Российской Федерации от 15.02.2024 № 124)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D8ADF33-6EBA-292A-DA41-E45FA29EB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0280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8D65FB7-800B-4B65-BB5C-E0369F9DF8C5}"/>
              </a:ext>
            </a:extLst>
          </p:cNvPr>
          <p:cNvSpPr/>
          <p:nvPr/>
        </p:nvSpPr>
        <p:spPr>
          <a:xfrm>
            <a:off x="618564" y="920621"/>
            <a:ext cx="10488707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генеративные модели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- модели искусственного интеллекта, способные интерпретировать (предоставлять информацию на основании запросов, например об объектах на изображении или о проанализированном тексте) и создавать мультимодальные данные (тексты, изображения, видеоматериалы и тому подобное) на уровне, сопоставимом с результатами интеллектуальной деятельности человека или превосходящем их; </a:t>
            </a:r>
            <a:r>
              <a:rPr lang="ru-RU" sz="32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4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Дополнение подпунктом - Указ Президента Российской Федерации от 15.02.2024 № 12</a:t>
            </a:r>
            <a:r>
              <a:rPr lang="ru-RU" sz="32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ru-RU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8DAAA68-35E6-8216-450D-271590D42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23353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65CB9C6-0E58-468E-9CEF-10473345CE10}"/>
              </a:ext>
            </a:extLst>
          </p:cNvPr>
          <p:cNvSpPr/>
          <p:nvPr/>
        </p:nvSpPr>
        <p:spPr>
          <a:xfrm>
            <a:off x="927847" y="541528"/>
            <a:ext cx="10336306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Модель искусственного интеллекта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- </a:t>
            </a:r>
            <a:r>
              <a:rPr lang="ru-RU" sz="3600" b="1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программа 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для электронных вычислительных машин (ее составная часть), предназначенная для выполнения интеллектуальных задач на уровне, сопоставимом с результатами интеллектуального труда человека или превосходящем их, использующая алгоритмы и наборы данных для выведения закономерностей, принятия решений или прогнозирования результатов; (</a:t>
            </a:r>
            <a:r>
              <a:rPr lang="ru-RU" sz="24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Дополнение подпунктом - Указ Президента Российской Федерации от 15.02.2024 № 124)</a:t>
            </a:r>
            <a:endParaRPr lang="ru-RU" sz="2400" dirty="0">
              <a:highlight>
                <a:srgbClr val="FFFFCC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49ECCDF-3DF6-6AB8-7D55-12F76DF7C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9868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E8E0D8E-1E48-4C9D-9C67-0C77EA05339D}"/>
              </a:ext>
            </a:extLst>
          </p:cNvPr>
          <p:cNvSpPr/>
          <p:nvPr/>
        </p:nvSpPr>
        <p:spPr>
          <a:xfrm>
            <a:off x="690282" y="772797"/>
            <a:ext cx="1080247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Сильный искусственный интеллект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- тип искусственного интеллекта, который способен выполнять различные задачи, взаимодействовать с человеком и самостоятельно (без участия человека) адаптироваться к изменяющимся условиям; (</a:t>
            </a:r>
            <a:r>
              <a:rPr lang="ru-RU" sz="24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Дополнение подпунктом - Указ Президента Российской Федерации от 15.02.2024 № 124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>
              <a:spcAft>
                <a:spcPts val="0"/>
              </a:spcAft>
            </a:pPr>
            <a:endParaRPr lang="ru-RU" sz="3200" dirty="0">
              <a:solidFill>
                <a:srgbClr val="020C2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настоящее время стало понятным, что будущее за</a:t>
            </a: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</a:t>
            </a:r>
            <a:r>
              <a:rPr lang="ru-RU" sz="4000" b="1" dirty="0">
                <a:solidFill>
                  <a:srgbClr val="ED7D31">
                    <a:lumMod val="75000"/>
                  </a:srgb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сильным искусственным интеллектом</a:t>
            </a:r>
            <a:r>
              <a:rPr lang="ru-RU" sz="3200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 </a:t>
            </a:r>
            <a:r>
              <a:rPr lang="ru-RU" sz="3200" i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технологиями которых пока еще нет.</a:t>
            </a:r>
            <a:endParaRPr lang="ru-RU" sz="3200" i="1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endParaRPr lang="ru-RU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DA54567-D3B6-5A00-A3DA-AC35992EC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29012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2BD7CF5-A7BC-4355-A1AC-47A273882556}"/>
              </a:ext>
            </a:extLst>
          </p:cNvPr>
          <p:cNvSpPr/>
          <p:nvPr/>
        </p:nvSpPr>
        <p:spPr>
          <a:xfrm>
            <a:off x="614082" y="2010286"/>
            <a:ext cx="10963835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2022 - 2023 годах в мире произошел новый скачок в </a:t>
            </a:r>
            <a:r>
              <a:rPr lang="ru-RU" sz="36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развитии технологий искусственного интеллекта 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благодаря совершенствованию больших </a:t>
            </a:r>
            <a:r>
              <a:rPr lang="ru-RU" sz="3600" b="1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генеративных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моделей в области языка, изображений (включая видеоизображения) и звука. </a:t>
            </a:r>
          </a:p>
          <a:p>
            <a:pPr algn="just"/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 (</a:t>
            </a:r>
            <a:r>
              <a:rPr lang="ru-RU" sz="2000" dirty="0">
                <a:solidFill>
                  <a:srgbClr val="020C22"/>
                </a:solidFill>
                <a:highlight>
                  <a:srgbClr val="FFFFCC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Дополнение пунктом - Указ Президента Российской Федерации от 15.02.2024 № 12</a:t>
            </a:r>
            <a:r>
              <a:rPr lang="ru-RU" sz="20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4)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9E882B1-321B-2739-9106-827718F93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7130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01A305C-B6AC-4902-926C-C3AC151F31A6}"/>
              </a:ext>
            </a:extLst>
          </p:cNvPr>
          <p:cNvSpPr/>
          <p:nvPr/>
        </p:nvSpPr>
        <p:spPr>
          <a:xfrm>
            <a:off x="753035" y="259593"/>
            <a:ext cx="1068593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Принят </a:t>
            </a:r>
            <a:r>
              <a:rPr lang="ru-RU" sz="3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Кодекс этики в сфере искусственного интеллекта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создана Комиссия по реализации Кодекса этики в сфере искусственного интеллекта и определены уполномоченные по этике в каждой организации, подписавшей данный Кодекс  </a:t>
            </a:r>
            <a:endParaRPr lang="ru-RU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DF5574E-FB8D-4008-A2FF-5548A2713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005" y="2697980"/>
            <a:ext cx="7261233" cy="3900427"/>
          </a:xfrm>
          <a:prstGeom prst="rect">
            <a:avLst/>
          </a:prstGeom>
        </p:spPr>
      </p:pic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B7BB2CF-1B86-2F42-38BE-B2AD12575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7672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7ADF7E3-CAF7-4069-8026-842247979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3406"/>
            <a:ext cx="12192000" cy="5871187"/>
          </a:xfrm>
          <a:prstGeom prst="rect">
            <a:avLst/>
          </a:prstGeom>
        </p:spPr>
      </p:pic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379FAC7B-E6FD-42F5-B45E-9FA00C8893EC}"/>
              </a:ext>
            </a:extLst>
          </p:cNvPr>
          <p:cNvCxnSpPr/>
          <p:nvPr/>
        </p:nvCxnSpPr>
        <p:spPr>
          <a:xfrm>
            <a:off x="197224" y="1021976"/>
            <a:ext cx="259976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A16D716-E806-5273-BEF0-5D921A63D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03691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FB784D8-92E2-4324-B559-CD93BB7B88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665" y="1069087"/>
            <a:ext cx="5723116" cy="409229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98071ED-ED99-4166-ACCC-3DE47DB04D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1" y="624840"/>
            <a:ext cx="5913120" cy="56083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A82177-9D4B-40C8-8EC5-5302AD5ACDE7}"/>
              </a:ext>
            </a:extLst>
          </p:cNvPr>
          <p:cNvSpPr txBox="1"/>
          <p:nvPr/>
        </p:nvSpPr>
        <p:spPr>
          <a:xfrm>
            <a:off x="7537627" y="5402163"/>
            <a:ext cx="31690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800" dirty="0">
                <a:highlight>
                  <a:srgbClr val="FFFFCC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А где РАН?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F09B40C8-08AE-5980-2538-8603C10FB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43608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B8CC2AD-AE34-406B-9821-407AD6C38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35" y="411523"/>
            <a:ext cx="11600329" cy="5698049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F3247BA-5FEF-16B4-0F5C-56FF9A3EE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0154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BD8A001-2676-4B11-BA88-183D9202D9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835" y="581071"/>
            <a:ext cx="8408893" cy="58539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68940F-D82C-4D6D-A144-4ACEA48DD216}"/>
              </a:ext>
            </a:extLst>
          </p:cNvPr>
          <p:cNvSpPr txBox="1"/>
          <p:nvPr/>
        </p:nvSpPr>
        <p:spPr>
          <a:xfrm>
            <a:off x="669786" y="136525"/>
            <a:ext cx="1085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Все достижения ИИ связаны с быстродействием ЭВМ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F19273F-5D72-C59E-0A44-580C40592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80650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2032C89-E79D-42BA-8917-682ABA8ABE72}"/>
              </a:ext>
            </a:extLst>
          </p:cNvPr>
          <p:cNvSpPr/>
          <p:nvPr/>
        </p:nvSpPr>
        <p:spPr>
          <a:xfrm>
            <a:off x="2510118" y="504586"/>
            <a:ext cx="6096000" cy="58375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lnSpc>
                <a:spcPct val="107000"/>
              </a:lnSpc>
              <a:defRPr/>
            </a:pPr>
            <a:r>
              <a:rPr lang="ru-RU" sz="32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FBE2AF-C57D-49E9-9103-E847DE64F93D}"/>
              </a:ext>
            </a:extLst>
          </p:cNvPr>
          <p:cNvSpPr txBox="1"/>
          <p:nvPr/>
        </p:nvSpPr>
        <p:spPr>
          <a:xfrm>
            <a:off x="430306" y="1398495"/>
            <a:ext cx="113313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Создавая </a:t>
            </a:r>
            <a:r>
              <a:rPr lang="ru-RU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сильный ИИ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следует предполагать, что есть понимание, что такое головной </a:t>
            </a:r>
            <a:r>
              <a:rPr lang="ru-RU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мозг человека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как он устроен и как он функционирует. </a:t>
            </a:r>
          </a:p>
          <a:p>
            <a:pPr algn="ctr"/>
            <a:r>
              <a:rPr lang="ru-RU" sz="36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Каковы шансы в этом? 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8BF0CA4B-01B1-B826-D806-903A974CA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0986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94A7834-2AC7-4ADC-9CA8-114EF8210DA5}"/>
              </a:ext>
            </a:extLst>
          </p:cNvPr>
          <p:cNvSpPr/>
          <p:nvPr/>
        </p:nvSpPr>
        <p:spPr>
          <a:xfrm>
            <a:off x="923363" y="688085"/>
            <a:ext cx="1019287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Каково мнение крупнейшего, всемирно известного нейрохирурга академика Александра Николаевича Коновалова, ему 91 год. </a:t>
            </a:r>
          </a:p>
          <a:p>
            <a:pPr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Золотую медаль Герой Труда России под №1 получил Александр Николаевич. </a:t>
            </a:r>
          </a:p>
          <a:p>
            <a:pPr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На счету Коновалова </a:t>
            </a: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 тысяч операций на мозге</a:t>
            </a:r>
            <a:r>
              <a:rPr lang="ru-RU" sz="3200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Самых сложных. В том числе и таких, которые раньше никто и нигде не проводил. </a:t>
            </a:r>
          </a:p>
          <a:p>
            <a:pPr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Лауреат премии Нейрохирургического Общества Уолтера Э. Дэнди (</a:t>
            </a: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признан лучшим нейрохирургом в Мире</a:t>
            </a:r>
            <a:r>
              <a:rPr lang="ru-RU" sz="32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ru-RU" sz="3200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47512B2-5612-D367-2FD5-76F8E9B7B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18149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оновалов о мозге">
            <a:hlinkClick r:id="" action="ppaction://media"/>
            <a:extLst>
              <a:ext uri="{FF2B5EF4-FFF2-40B4-BE49-F238E27FC236}">
                <a16:creationId xmlns:a16="http://schemas.microsoft.com/office/drawing/2014/main" id="{A1FFD374-F7CD-406A-915B-7C87F75D07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80445" y="1066732"/>
            <a:ext cx="7142823" cy="40412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0B3BEC-0E6F-4366-B7E0-E062AAEC21B5}"/>
              </a:ext>
            </a:extLst>
          </p:cNvPr>
          <p:cNvSpPr txBox="1"/>
          <p:nvPr/>
        </p:nvSpPr>
        <p:spPr>
          <a:xfrm flipH="1">
            <a:off x="421341" y="0"/>
            <a:ext cx="11349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16F7ED71-BBAE-993B-A5D2-5881F4B5A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55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61C51E9-0F10-46DC-8A0D-30EBD206DBDF}"/>
              </a:ext>
            </a:extLst>
          </p:cNvPr>
          <p:cNvSpPr/>
          <p:nvPr/>
        </p:nvSpPr>
        <p:spPr>
          <a:xfrm>
            <a:off x="412376" y="44745"/>
            <a:ext cx="11367247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Чтобы представить себе, что такое гигантская искусственная нейронная сеть, можно посмотреть на эволюцию размерности и числа параметров, которые существуют у современных больших языковых моделей. 	</a:t>
            </a:r>
          </a:p>
          <a:p>
            <a:pPr indent="444500" algn="just"/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Параметры, в данном случае это </a:t>
            </a:r>
            <a:r>
              <a:rPr lang="ru-RU" sz="2800" b="1" dirty="0">
                <a:solidFill>
                  <a:srgbClr val="CC33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веса</a:t>
            </a: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в искусственной нейронной сети контактов между элементами, настраиваются путем обучения.  </a:t>
            </a:r>
          </a:p>
          <a:p>
            <a:pPr indent="444500" algn="just"/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Большие языковые модели (а это </a:t>
            </a:r>
            <a:r>
              <a:rPr lang="ru-RU" sz="3600" b="1" dirty="0">
                <a:latin typeface="Times New Roman" panose="02020603050405020304" pitchFamily="18" charset="0"/>
                <a:ea typeface="Calibri" panose="020F0502020204030204" pitchFamily="34" charset="0"/>
              </a:rPr>
              <a:t>программы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для ЭВМ), которые используются для генерации текста, становятся все более </a:t>
            </a:r>
            <a:r>
              <a:rPr lang="ru-RU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похожи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на человеческий язык. И поэтому многие люди, и здесь даже среди специалистов нет консенсуса, и </a:t>
            </a:r>
            <a:r>
              <a:rPr lang="ru-RU" sz="4000" b="1" dirty="0">
                <a:latin typeface="Times New Roman" panose="02020603050405020304" pitchFamily="18" charset="0"/>
                <a:ea typeface="Calibri" panose="020F0502020204030204" pitchFamily="34" charset="0"/>
              </a:rPr>
              <a:t>многие специалисты 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говорят, что видят в этих системах уже </a:t>
            </a: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проблески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человекоподобного </a:t>
            </a:r>
            <a:r>
              <a:rPr lang="ru-RU" sz="3200" b="1" i="1" dirty="0">
                <a:solidFill>
                  <a:srgbClr val="9966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интеллекта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, а некоторые считают и </a:t>
            </a:r>
            <a:r>
              <a:rPr lang="ru-RU" sz="3200" b="1" i="1" dirty="0">
                <a:solidFill>
                  <a:srgbClr val="9966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сознание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ru-RU" sz="3200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145CB5A-030A-CE88-01CB-398FC4B74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31643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2423FE0-E75C-49C0-89D5-19C8ACEE1A95}"/>
              </a:ext>
            </a:extLst>
          </p:cNvPr>
          <p:cNvSpPr/>
          <p:nvPr/>
        </p:nvSpPr>
        <p:spPr>
          <a:xfrm>
            <a:off x="959222" y="118113"/>
            <a:ext cx="95922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ГЛУБОКОЕ ОБУЧЕНИЕ </a:t>
            </a:r>
            <a:r>
              <a:rPr lang="ru-RU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DEEP LEARN I NG</a:t>
            </a:r>
            <a:r>
              <a:rPr lang="ru-RU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619664F-2B6A-4339-9727-BEB092FF4DF7}"/>
              </a:ext>
            </a:extLst>
          </p:cNvPr>
          <p:cNvSpPr/>
          <p:nvPr/>
        </p:nvSpPr>
        <p:spPr>
          <a:xfrm>
            <a:off x="357692" y="702888"/>
            <a:ext cx="5218355" cy="5913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GPT-3</a:t>
            </a:r>
            <a:r>
              <a:rPr lang="en-US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миллиардов параметров</a:t>
            </a:r>
          </a:p>
          <a:p>
            <a:pPr>
              <a:lnSpc>
                <a:spcPct val="150000"/>
              </a:lnSpc>
            </a:pP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GPT</a:t>
            </a:r>
            <a:r>
              <a:rPr lang="en-US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1.76 триллиона параметров </a:t>
            </a:r>
          </a:p>
          <a:p>
            <a:pPr>
              <a:lnSpc>
                <a:spcPct val="150000"/>
              </a:lnSpc>
            </a:pPr>
            <a:r>
              <a:rPr lang="ru-RU" sz="3200" b="1" dirty="0" err="1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WuDao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2.0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1,76 триллиона параметров </a:t>
            </a:r>
          </a:p>
          <a:p>
            <a:pPr>
              <a:lnSpc>
                <a:spcPct val="150000"/>
              </a:lnSpc>
            </a:pP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GPT-5</a:t>
            </a:r>
            <a:r>
              <a:rPr lang="en-US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17,5 триллиона параметров 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2FEE772-E353-4C0A-96B3-5D3A35F53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339" y="2445564"/>
            <a:ext cx="6331174" cy="35249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1AA49-45B0-4757-988D-54233C5C2DE7}"/>
              </a:ext>
            </a:extLst>
          </p:cNvPr>
          <p:cNvSpPr txBox="1"/>
          <p:nvPr/>
        </p:nvSpPr>
        <p:spPr>
          <a:xfrm>
            <a:off x="6044677" y="1272988"/>
            <a:ext cx="53464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dirty="0">
                <a:highlight>
                  <a:srgbClr val="FFFFCC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И где нейрохирург для этой сети?</a:t>
            </a:r>
          </a:p>
          <a:p>
            <a:pPr algn="ctr"/>
            <a:r>
              <a:rPr lang="ru-RU" sz="2800" dirty="0">
                <a:highlight>
                  <a:srgbClr val="FFFFCC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Или она не ломается?</a:t>
            </a: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AFD2892-1E50-35D4-C3FA-459EF4801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09874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F5301A5-27ED-45F0-96D5-A9CF65957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642" y="1453626"/>
            <a:ext cx="9174552" cy="48075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4F6F9A-9879-4D3D-9312-6938DC4DA2DF}"/>
              </a:ext>
            </a:extLst>
          </p:cNvPr>
          <p:cNvSpPr txBox="1"/>
          <p:nvPr/>
        </p:nvSpPr>
        <p:spPr>
          <a:xfrm>
            <a:off x="667870" y="96433"/>
            <a:ext cx="108562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Суперкомпьютер «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Stargate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 (</a:t>
            </a:r>
            <a:r>
              <a:rPr lang="ru-RU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стоимостью 100 миллиардов долларов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для нейросети OpenAI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GPT-5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 га земли, 5 гигаватт электроэнергии</a:t>
            </a:r>
          </a:p>
        </p:txBody>
      </p:sp>
      <p:sp>
        <p:nvSpPr>
          <p:cNvPr id="2" name="Номер слайда 6">
            <a:extLst>
              <a:ext uri="{FF2B5EF4-FFF2-40B4-BE49-F238E27FC236}">
                <a16:creationId xmlns:a16="http://schemas.microsoft.com/office/drawing/2014/main" id="{D05B61FA-2401-2373-C89B-EDE63329F2A1}"/>
              </a:ext>
            </a:extLst>
          </p:cNvPr>
          <p:cNvSpPr txBox="1">
            <a:spLocks/>
          </p:cNvSpPr>
          <p:nvPr/>
        </p:nvSpPr>
        <p:spPr>
          <a:xfrm>
            <a:off x="10903788" y="6356350"/>
            <a:ext cx="620341" cy="36512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ctr"/>
              <a:t>44</a:t>
            </a:fld>
            <a:endParaRPr lang="zh-CN" alt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88466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53E9B7B-A346-4AD0-9C34-B9C69C846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8118" y="370292"/>
            <a:ext cx="7779924" cy="43658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BCE39C-4883-4D91-8CCB-347640329C2C}"/>
              </a:ext>
            </a:extLst>
          </p:cNvPr>
          <p:cNvSpPr txBox="1"/>
          <p:nvPr/>
        </p:nvSpPr>
        <p:spPr>
          <a:xfrm>
            <a:off x="208494" y="1214395"/>
            <a:ext cx="39275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 algn="just"/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Роджер Пенроуз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лауреат Нобелевской премии по физике, услышав эту дискуссию (</a:t>
            </a:r>
            <a:r>
              <a:rPr lang="ru-RU" sz="2400" dirty="0">
                <a:highlight>
                  <a:srgbClr val="FFFFCC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сознание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нейросети),  написал книгу, которую назвал «</a:t>
            </a:r>
            <a:r>
              <a:rPr lang="ru-RU" sz="24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Новый ум короля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FC2DFA-5F37-7C32-884F-30B94FC08C9F}"/>
              </a:ext>
            </a:extLst>
          </p:cNvPr>
          <p:cNvSpPr txBox="1"/>
          <p:nvPr/>
        </p:nvSpPr>
        <p:spPr>
          <a:xfrm>
            <a:off x="458224" y="4736154"/>
            <a:ext cx="1127555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444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Его главный тезис заключается в том, что проявление сознательной деятельности мозга могут быть объяснены в </a:t>
            </a:r>
            <a:r>
              <a: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вычислительных терминах,</a:t>
            </a: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а это значит, что модели, такие как компьютерные, в том числе искусственные нейронные сети, </a:t>
            </a:r>
            <a:r>
              <a: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не могут обладать сознанием</a:t>
            </a: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A01028F0-D3A0-F23E-FF4C-E64F61499057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CA6AFAB-5E30-1DE4-8AFB-3CC71C7E1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3764" y="6356350"/>
            <a:ext cx="450011" cy="365125"/>
          </a:xfrm>
        </p:spPr>
        <p:txBody>
          <a:bodyPr/>
          <a:lstStyle/>
          <a:p>
            <a:fld id="{3A223CBB-0486-4462-986C-6582C1AFEA18}" type="slidenum">
              <a:rPr lang="zh-CN" altLang="en-US" smtClean="0"/>
              <a:pPr/>
              <a:t>45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88216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D86467-82AE-E43F-58AE-2B73F1157D7F}"/>
              </a:ext>
            </a:extLst>
          </p:cNvPr>
          <p:cNvSpPr txBox="1"/>
          <p:nvPr/>
        </p:nvSpPr>
        <p:spPr>
          <a:xfrm>
            <a:off x="1135603" y="388858"/>
            <a:ext cx="1021819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Вывод </a:t>
            </a:r>
          </a:p>
          <a:p>
            <a:pPr algn="ctr"/>
            <a:endParaRPr lang="ru-RU" sz="2800" b="1" dirty="0">
              <a:solidFill>
                <a:schemeClr val="accent3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Проблема </a:t>
            </a:r>
            <a:r>
              <a:rPr lang="ru-RU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сильного искусственного интеллекта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требует создания принципиально новых компьютерных технологий, которые в настоящее время находятся в зачаточном состоянии и в ближайшее время вряд ли смогут обеспечить революционный прорыв. </a:t>
            </a:r>
          </a:p>
          <a:p>
            <a:pPr algn="just"/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</a:t>
            </a:r>
          </a:p>
        </p:txBody>
      </p:sp>
      <p:sp>
        <p:nvSpPr>
          <p:cNvPr id="2" name="Номер слайда 5">
            <a:extLst>
              <a:ext uri="{FF2B5EF4-FFF2-40B4-BE49-F238E27FC236}">
                <a16:creationId xmlns:a16="http://schemas.microsoft.com/office/drawing/2014/main" id="{5DC73ECD-3792-EA67-C337-9A05FAB70B34}"/>
              </a:ext>
            </a:extLst>
          </p:cNvPr>
          <p:cNvSpPr txBox="1">
            <a:spLocks/>
          </p:cNvSpPr>
          <p:nvPr/>
        </p:nvSpPr>
        <p:spPr>
          <a:xfrm>
            <a:off x="10972800" y="6104017"/>
            <a:ext cx="582706" cy="36512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/>
          <a:lstStyle>
            <a:defPPr>
              <a:defRPr lang="zh-CN"/>
            </a:defPPr>
            <a:lvl1pPr algn="ctr">
              <a:defRPr sz="1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fld id="{3A223CBB-0486-4462-986C-6582C1AFEA18}" type="slidenum">
              <a:rPr lang="zh-CN" altLang="en-US" smtClean="0"/>
              <a:pPr/>
              <a:t>46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6096244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338A45-C298-C5DF-7CCA-7A075351D17A}"/>
              </a:ext>
            </a:extLst>
          </p:cNvPr>
          <p:cNvSpPr txBox="1"/>
          <p:nvPr/>
        </p:nvSpPr>
        <p:spPr>
          <a:xfrm>
            <a:off x="838200" y="3769635"/>
            <a:ext cx="10584923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«Фактор понимания» </a:t>
            </a:r>
          </a:p>
          <a:p>
            <a:pPr indent="444500"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Реальное будущее человечества представляется как господство высокотехнологичных, но примитивных существ, не имеющих ни малейшего понятия о том, как фактически устроены и функционируют </a:t>
            </a:r>
            <a:r>
              <a:rPr lang="ru-RU" sz="29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фундаментальные законы природы и человеческого </a:t>
            </a:r>
            <a:r>
              <a:rPr lang="ru-RU" sz="4000" b="1" u="sng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сознания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A2C7ED-685E-FAFF-9A8D-4894A6F47D55}"/>
              </a:ext>
            </a:extLst>
          </p:cNvPr>
          <p:cNvSpPr txBox="1"/>
          <p:nvPr/>
        </p:nvSpPr>
        <p:spPr>
          <a:xfrm>
            <a:off x="2322989" y="0"/>
            <a:ext cx="8362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i="0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Зиновьев Александр Александрович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339DF65-D9E1-1ADB-DD0E-89A96201981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345" y="788191"/>
            <a:ext cx="5268099" cy="28607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15D567-A06D-A1A1-17B8-F8A9138C1358}"/>
              </a:ext>
            </a:extLst>
          </p:cNvPr>
          <p:cNvSpPr txBox="1"/>
          <p:nvPr/>
        </p:nvSpPr>
        <p:spPr>
          <a:xfrm>
            <a:off x="10399059" y="261610"/>
            <a:ext cx="286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400" b="1" i="0" dirty="0">
                <a:solidFill>
                  <a:srgbClr val="41414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1400" b="0" i="0" dirty="0">
              <a:solidFill>
                <a:srgbClr val="41414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552F3C6-61D7-4457-BB07-A861DE69D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41" y="352248"/>
            <a:ext cx="2572871" cy="365825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537DF69-C257-4FED-875F-088A1D0566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519" y="472907"/>
            <a:ext cx="2420470" cy="3176069"/>
          </a:xfrm>
          <a:prstGeom prst="rect">
            <a:avLst/>
          </a:prstGeom>
        </p:spPr>
      </p:pic>
      <p:sp>
        <p:nvSpPr>
          <p:cNvPr id="2" name="Номер слайда 5">
            <a:extLst>
              <a:ext uri="{FF2B5EF4-FFF2-40B4-BE49-F238E27FC236}">
                <a16:creationId xmlns:a16="http://schemas.microsoft.com/office/drawing/2014/main" id="{7EAAAE19-DF6C-CC92-7A1C-0D5978F59214}"/>
              </a:ext>
            </a:extLst>
          </p:cNvPr>
          <p:cNvSpPr txBox="1">
            <a:spLocks/>
          </p:cNvSpPr>
          <p:nvPr/>
        </p:nvSpPr>
        <p:spPr>
          <a:xfrm>
            <a:off x="11237570" y="6356223"/>
            <a:ext cx="450012" cy="36512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223CBB-0486-4462-986C-6582C1AFEA18}" type="slidenum">
              <a:rPr lang="zh-CN" altLang="en-US" sz="1400" b="1" smtClean="0">
                <a:solidFill>
                  <a:schemeClr val="bg1"/>
                </a:solidFill>
              </a:rPr>
              <a:pPr/>
              <a:t>47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639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731EE8D-0799-54BE-34C2-304C8D7FC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720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01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自定义 9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5697"/>
      </a:accent1>
      <a:accent2>
        <a:srgbClr val="1F99A6"/>
      </a:accent2>
      <a:accent3>
        <a:srgbClr val="005697"/>
      </a:accent3>
      <a:accent4>
        <a:srgbClr val="1F99A6"/>
      </a:accent4>
      <a:accent5>
        <a:srgbClr val="005697"/>
      </a:accent5>
      <a:accent6>
        <a:srgbClr val="1F99A6"/>
      </a:accent6>
      <a:hlink>
        <a:srgbClr val="0563C1"/>
      </a:hlink>
      <a:folHlink>
        <a:srgbClr val="954F72"/>
      </a:folHlink>
    </a:clrScheme>
    <a:fontScheme name="Office">
      <a:majorFont>
        <a:latin typeface="Montserrat"/>
        <a:ea typeface=""/>
        <a:cs typeface=""/>
        <a:font script="Jpan" typeface="游ゴシック Light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游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Montserrat"/>
        <a:ea typeface=""/>
        <a:cs typeface=""/>
        <a:font script="Jpan" typeface="游ゴシック Light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游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ＭＳ Ｐ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3813</TotalTime>
  <Words>1286</Words>
  <Application>Microsoft Office PowerPoint</Application>
  <PresentationFormat>Широкоэкранный</PresentationFormat>
  <Paragraphs>219</Paragraphs>
  <Slides>48</Slides>
  <Notes>0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48</vt:i4>
      </vt:variant>
    </vt:vector>
  </HeadingPairs>
  <TitlesOfParts>
    <vt:vector size="57" baseType="lpstr">
      <vt:lpstr>Arial</vt:lpstr>
      <vt:lpstr>Calibri</vt:lpstr>
      <vt:lpstr>ITCFranklinGothicW10-Bk 862339</vt:lpstr>
      <vt:lpstr>Microsoft PhagsPa</vt:lpstr>
      <vt:lpstr>Montserrat</vt:lpstr>
      <vt:lpstr>pr</vt:lpstr>
      <vt:lpstr>Times New Roman</vt:lpstr>
      <vt:lpstr>Wingdings</vt:lpstr>
      <vt:lpstr>Office 主题​​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878678</cp:lastModifiedBy>
  <cp:revision>222</cp:revision>
  <dcterms:created xsi:type="dcterms:W3CDTF">2018-06-04T01:39:00Z</dcterms:created>
  <dcterms:modified xsi:type="dcterms:W3CDTF">2024-10-15T18:17:46Z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3B8D4AEF403C433DB56B84408D5DE804</vt:lpwstr>
  </property>
  <property fmtid="{D5CDD505-2E9C-101B-9397-08002B2CF9AE}" pid="3" name="KSOProductBuildVer">
    <vt:lpwstr>2052-11.1.0.10463</vt:lpwstr>
  </property>
</Properties>
</file>